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5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78DBA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40404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78DBA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78DBA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851404" cy="685799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2D52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71952" y="647776"/>
            <a:ext cx="3575050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178DBA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749" y="1651343"/>
            <a:ext cx="10350500" cy="3674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40404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23588"/>
            <a:ext cx="1743075" cy="779145"/>
          </a:xfrm>
          <a:custGeom>
            <a:avLst/>
            <a:gdLst/>
            <a:ahLst/>
            <a:cxnLst/>
            <a:rect l="l" t="t" r="r" b="b"/>
            <a:pathLst>
              <a:path w="1743075" h="779145">
                <a:moveTo>
                  <a:pt x="1346200" y="0"/>
                </a:moveTo>
                <a:lnTo>
                  <a:pt x="0" y="0"/>
                </a:lnTo>
                <a:lnTo>
                  <a:pt x="0" y="778763"/>
                </a:lnTo>
                <a:lnTo>
                  <a:pt x="1346200" y="778763"/>
                </a:lnTo>
                <a:lnTo>
                  <a:pt x="1355891" y="777956"/>
                </a:lnTo>
                <a:lnTo>
                  <a:pt x="1363821" y="775827"/>
                </a:lnTo>
                <a:lnTo>
                  <a:pt x="1369988" y="772816"/>
                </a:lnTo>
                <a:lnTo>
                  <a:pt x="1374394" y="769366"/>
                </a:lnTo>
                <a:lnTo>
                  <a:pt x="1374394" y="764667"/>
                </a:lnTo>
                <a:lnTo>
                  <a:pt x="1379093" y="764667"/>
                </a:lnTo>
                <a:lnTo>
                  <a:pt x="1735582" y="408178"/>
                </a:lnTo>
                <a:lnTo>
                  <a:pt x="1740868" y="399587"/>
                </a:lnTo>
                <a:lnTo>
                  <a:pt x="1742630" y="388794"/>
                </a:lnTo>
                <a:lnTo>
                  <a:pt x="1740868" y="377120"/>
                </a:lnTo>
                <a:lnTo>
                  <a:pt x="1735582" y="365887"/>
                </a:lnTo>
                <a:lnTo>
                  <a:pt x="1379093" y="14097"/>
                </a:lnTo>
                <a:lnTo>
                  <a:pt x="1379093" y="9398"/>
                </a:lnTo>
                <a:lnTo>
                  <a:pt x="1374394" y="9398"/>
                </a:lnTo>
                <a:lnTo>
                  <a:pt x="1369988" y="5947"/>
                </a:lnTo>
                <a:lnTo>
                  <a:pt x="1363821" y="2936"/>
                </a:lnTo>
                <a:lnTo>
                  <a:pt x="1355891" y="807"/>
                </a:lnTo>
                <a:lnTo>
                  <a:pt x="134620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73098" y="1366215"/>
            <a:ext cx="581533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0" spc="55" dirty="0">
                <a:latin typeface="Verdana"/>
                <a:cs typeface="Verdana"/>
              </a:rPr>
              <a:t>PEDOMAN</a:t>
            </a:r>
            <a:r>
              <a:rPr sz="5400" b="0" spc="-470" dirty="0">
                <a:latin typeface="Verdana"/>
                <a:cs typeface="Verdana"/>
              </a:rPr>
              <a:t> </a:t>
            </a:r>
            <a:r>
              <a:rPr sz="5400" b="0" spc="-700" dirty="0">
                <a:latin typeface="Verdana"/>
                <a:cs typeface="Verdana"/>
              </a:rPr>
              <a:t>TEKNIS</a:t>
            </a:r>
            <a:endParaRPr sz="5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07591" y="2165350"/>
            <a:ext cx="3907409" cy="2128147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lang="en-US" sz="2400" b="1" spc="-35" dirty="0">
                <a:latin typeface="Verdana"/>
                <a:cs typeface="Verdana"/>
              </a:rPr>
              <a:t>PENCOK WALUH</a:t>
            </a:r>
            <a:endParaRPr sz="2400" b="1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lang="en-US" spc="-105" dirty="0" err="1">
                <a:latin typeface="Verdana"/>
                <a:cs typeface="Verdana"/>
              </a:rPr>
              <a:t>Perawatan</a:t>
            </a:r>
            <a:r>
              <a:rPr lang="en-US" spc="-105" dirty="0">
                <a:latin typeface="Verdana"/>
                <a:cs typeface="Verdana"/>
              </a:rPr>
              <a:t> </a:t>
            </a:r>
            <a:r>
              <a:rPr lang="en-US" spc="-105" dirty="0" err="1">
                <a:latin typeface="Verdana"/>
                <a:cs typeface="Verdana"/>
              </a:rPr>
              <a:t>Pasca</a:t>
            </a:r>
            <a:r>
              <a:rPr lang="en-US" spc="-105" dirty="0">
                <a:latin typeface="Verdana"/>
                <a:cs typeface="Verdana"/>
              </a:rPr>
              <a:t> Stroke </a:t>
            </a:r>
            <a:r>
              <a:rPr lang="en-US" spc="-105" dirty="0" err="1">
                <a:latin typeface="Verdana"/>
                <a:cs typeface="Verdana"/>
              </a:rPr>
              <a:t>Walah</a:t>
            </a:r>
            <a:r>
              <a:rPr lang="en-US" spc="-105" dirty="0">
                <a:latin typeface="Verdana"/>
                <a:cs typeface="Verdana"/>
              </a:rPr>
              <a:t> </a:t>
            </a:r>
            <a:r>
              <a:rPr lang="en-US" spc="-105" dirty="0" err="1">
                <a:latin typeface="Verdana"/>
                <a:cs typeface="Verdana"/>
              </a:rPr>
              <a:t>Jauh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90"/>
              </a:spcBef>
            </a:pPr>
            <a:r>
              <a:rPr sz="1800" spc="135" dirty="0">
                <a:latin typeface="Verdana"/>
                <a:cs typeface="Verdana"/>
              </a:rPr>
              <a:t>O</a:t>
            </a:r>
            <a:r>
              <a:rPr sz="1800" spc="-130" dirty="0">
                <a:latin typeface="Verdana"/>
                <a:cs typeface="Verdana"/>
              </a:rPr>
              <a:t>l</a:t>
            </a:r>
            <a:r>
              <a:rPr sz="1800" spc="85" dirty="0">
                <a:latin typeface="Verdana"/>
                <a:cs typeface="Verdana"/>
              </a:rPr>
              <a:t>e</a:t>
            </a:r>
            <a:r>
              <a:rPr sz="1800" spc="-40" dirty="0">
                <a:latin typeface="Verdana"/>
                <a:cs typeface="Verdana"/>
              </a:rPr>
              <a:t>h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320" dirty="0">
                <a:latin typeface="Verdana"/>
                <a:cs typeface="Verdana"/>
              </a:rPr>
              <a:t>: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lang="en-US" spc="-210" dirty="0" err="1">
                <a:latin typeface="Verdana"/>
                <a:cs typeface="Verdana"/>
              </a:rPr>
              <a:t>Wenda</a:t>
            </a:r>
            <a:r>
              <a:rPr lang="en-US" spc="-210" dirty="0">
                <a:latin typeface="Verdana"/>
                <a:cs typeface="Verdana"/>
              </a:rPr>
              <a:t>, A.MK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800" spc="-170" dirty="0">
                <a:latin typeface="Verdana"/>
                <a:cs typeface="Verdana"/>
              </a:rPr>
              <a:t>U</a:t>
            </a:r>
            <a:r>
              <a:rPr sz="1800" spc="-185" dirty="0">
                <a:latin typeface="Verdana"/>
                <a:cs typeface="Verdana"/>
              </a:rPr>
              <a:t>PT</a:t>
            </a:r>
            <a:r>
              <a:rPr lang="en-US" sz="1800" spc="-185" dirty="0">
                <a:latin typeface="Verdana"/>
                <a:cs typeface="Verdana"/>
              </a:rPr>
              <a:t>D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P</a:t>
            </a:r>
            <a:r>
              <a:rPr sz="1800" spc="-114" dirty="0">
                <a:latin typeface="Verdana"/>
                <a:cs typeface="Verdana"/>
              </a:rPr>
              <a:t>U</a:t>
            </a:r>
            <a:r>
              <a:rPr sz="1800" spc="-265" dirty="0">
                <a:latin typeface="Verdana"/>
                <a:cs typeface="Verdana"/>
              </a:rPr>
              <a:t>S</a:t>
            </a:r>
            <a:r>
              <a:rPr sz="1800" spc="-260" dirty="0">
                <a:latin typeface="Verdana"/>
                <a:cs typeface="Verdana"/>
              </a:rPr>
              <a:t>K</a:t>
            </a:r>
            <a:r>
              <a:rPr sz="1800" spc="-120" dirty="0">
                <a:latin typeface="Verdana"/>
                <a:cs typeface="Verdana"/>
              </a:rPr>
              <a:t>ES</a:t>
            </a:r>
            <a:r>
              <a:rPr sz="1800" spc="-135" dirty="0">
                <a:latin typeface="Verdana"/>
                <a:cs typeface="Verdana"/>
              </a:rPr>
              <a:t>M</a:t>
            </a:r>
            <a:r>
              <a:rPr sz="1800" spc="120" dirty="0">
                <a:latin typeface="Verdana"/>
                <a:cs typeface="Verdana"/>
              </a:rPr>
              <a:t>A</a:t>
            </a:r>
            <a:r>
              <a:rPr sz="1800" spc="-335" dirty="0">
                <a:latin typeface="Verdana"/>
                <a:cs typeface="Verdana"/>
              </a:rPr>
              <a:t>S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J</a:t>
            </a:r>
            <a:r>
              <a:rPr sz="1800" spc="-95" dirty="0">
                <a:latin typeface="Verdana"/>
                <a:cs typeface="Verdana"/>
              </a:rPr>
              <a:t>U</a:t>
            </a:r>
            <a:r>
              <a:rPr sz="1800" spc="120" dirty="0">
                <a:latin typeface="Verdana"/>
                <a:cs typeface="Verdana"/>
              </a:rPr>
              <a:t>A</a:t>
            </a:r>
            <a:r>
              <a:rPr sz="1800" spc="-355" dirty="0">
                <a:latin typeface="Verdana"/>
                <a:cs typeface="Verdana"/>
              </a:rPr>
              <a:t>I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71952" y="646252"/>
            <a:ext cx="22974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85" dirty="0">
                <a:latin typeface="Verdana"/>
                <a:cs typeface="Verdana"/>
              </a:rPr>
              <a:t>DA</a:t>
            </a:r>
            <a:r>
              <a:rPr b="0" spc="-75" dirty="0">
                <a:latin typeface="Verdana"/>
                <a:cs typeface="Verdana"/>
              </a:rPr>
              <a:t>F</a:t>
            </a:r>
            <a:r>
              <a:rPr b="0" spc="-270" dirty="0">
                <a:latin typeface="Verdana"/>
                <a:cs typeface="Verdana"/>
              </a:rPr>
              <a:t>TAR </a:t>
            </a:r>
            <a:r>
              <a:rPr b="0" spc="-695" dirty="0">
                <a:latin typeface="Verdana"/>
                <a:cs typeface="Verdana"/>
              </a:rPr>
              <a:t>ISI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68270" y="2162683"/>
            <a:ext cx="8623935" cy="3677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00" spc="-20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1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229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Be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an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endParaRPr sz="18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........................................................................................................................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2.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Metode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dan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Strategis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Verdana"/>
                <a:cs typeface="Verdana"/>
              </a:rPr>
              <a:t>Pemecahan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Masalah</a:t>
            </a:r>
            <a:endParaRPr sz="18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............................................................................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800" spc="-20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3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f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Verdana"/>
                <a:cs typeface="Verdana"/>
              </a:rPr>
              <a:t>Damp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li</a:t>
            </a:r>
            <a:r>
              <a:rPr sz="1800" spc="-229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endParaRPr sz="18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....................................................................................................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6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800" spc="-20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4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Ca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Kerja</a:t>
            </a:r>
            <a:endParaRPr sz="18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...............................................................................................................................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7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800" spc="-20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5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6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215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.............................................................................................................................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7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800" spc="-20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6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Daf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229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Pus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ka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71952" y="647776"/>
            <a:ext cx="387540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0" dirty="0"/>
              <a:t>LATA</a:t>
            </a:r>
            <a:r>
              <a:rPr spc="-290" dirty="0"/>
              <a:t>R</a:t>
            </a:r>
            <a:r>
              <a:rPr spc="-50" dirty="0"/>
              <a:t> </a:t>
            </a:r>
            <a:r>
              <a:rPr spc="-110" dirty="0"/>
              <a:t>BELAKANG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7200" y="1293317"/>
            <a:ext cx="10919460" cy="5291962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450215" indent="226695" algn="just"/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Stroke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menyebabkan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kerusakan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otak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muncul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mendadak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progresif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cepat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akibat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gangguan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peredaran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darah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otak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traumatik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Gangguan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mendadak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menimbulkan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gejala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antara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lain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kelumpuhan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sesisi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wajah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anggota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badan,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bicara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lancar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bicara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jelas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pelo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perubahan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kesadaran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gangguan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penglihatan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data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pemeriksaan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stroke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fasilitas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pelayanan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data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indonseia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Rutin 39,4%,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kadang-kadang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rutin 38,7%,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memeriksa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21,9%.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Penyakit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stroke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penyebab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kematian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kedua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penyebab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disabilitas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ketiga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didunia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226695" algn="just">
              <a:spcAft>
                <a:spcPts val="800"/>
              </a:spcAft>
            </a:pP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Data World Health Organization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menunjukkan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bahwa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setiap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tahunnya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13,7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juta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kasus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stroke,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sekitar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5,5,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juta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kematian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terjadi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akibat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penyakit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stroke.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mempengaruhi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Insiden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risiko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prognosis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serangan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stroke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kualitas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hidup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rata-rata 70,3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jenis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kelamin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perempuan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waktu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terjadinya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serangan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13,4 jam,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klasifikasi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stroke : 1) Stroke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Iskemik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iskemi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(101.5 95% CI 90.9 ± 113.0),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Perdarahan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intraserebral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(17,9) 13.5 ± 23,4)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perdarahan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subarachnoid (4.2 ) 2.1 ± 7.3),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angka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kematian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24, 6%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kasus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meninggal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cacat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pada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waktu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kualitas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hidup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pasien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stroke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menurun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tetapi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setelah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kualitas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hidupnya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meningkat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540385" algn="just" fontAlgn="base">
              <a:spcAft>
                <a:spcPts val="1250"/>
              </a:spcAft>
              <a:tabLst>
                <a:tab pos="450215" algn="l"/>
              </a:tabLst>
            </a:pP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PENCOK WALUH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salah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satu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strategi yang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bertujuan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pasien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pasca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stroke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walaupun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jauh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diluar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wilayah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fasilitas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Kesehatan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setempat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tetap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berada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jangkauan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UPTD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Puskesmas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Juai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Cara yang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mengawasi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pemulihan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Kesehatan dan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penyembuhan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penyakit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pasca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stroke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memberikan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pasien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ID" sz="1800" kern="1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5600" marR="5080" indent="-342900">
              <a:lnSpc>
                <a:spcPct val="90000"/>
              </a:lnSpc>
              <a:spcBef>
                <a:spcPts val="310"/>
              </a:spcBef>
              <a:tabLst>
                <a:tab pos="354965" algn="l"/>
                <a:tab pos="7142480" algn="l"/>
              </a:tabLst>
            </a:pPr>
            <a:endParaRPr sz="17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71952" y="649300"/>
            <a:ext cx="7994650" cy="1122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220" dirty="0"/>
              <a:t>METODE</a:t>
            </a:r>
            <a:r>
              <a:rPr spc="-50" dirty="0"/>
              <a:t> </a:t>
            </a:r>
            <a:r>
              <a:rPr spc="-45" dirty="0"/>
              <a:t>DA</a:t>
            </a:r>
            <a:r>
              <a:rPr spc="-40" dirty="0"/>
              <a:t>N</a:t>
            </a:r>
            <a:r>
              <a:rPr spc="-50" dirty="0"/>
              <a:t> </a:t>
            </a:r>
            <a:r>
              <a:rPr spc="-375" dirty="0"/>
              <a:t>STRATEG</a:t>
            </a:r>
            <a:r>
              <a:rPr spc="-270" dirty="0"/>
              <a:t>I</a:t>
            </a:r>
            <a:r>
              <a:rPr spc="-30" dirty="0"/>
              <a:t> </a:t>
            </a:r>
            <a:r>
              <a:rPr spc="-70" dirty="0"/>
              <a:t>PEMECAHAN  </a:t>
            </a:r>
            <a:r>
              <a:rPr spc="-85" dirty="0"/>
              <a:t>MASALAH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95400" y="2125217"/>
            <a:ext cx="10116820" cy="4596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0215" indent="226695" algn="just">
              <a:lnSpc>
                <a:spcPct val="150000"/>
              </a:lnSpc>
              <a:spcAft>
                <a:spcPts val="800"/>
              </a:spcAft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Upaya Yang </a:t>
            </a:r>
            <a:r>
              <a:rPr lang="en-US" sz="1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dilakukan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Sebelum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Inovasi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226695" algn="just">
              <a:lnSpc>
                <a:spcPct val="150000"/>
              </a:lnSpc>
              <a:spcAft>
                <a:spcPts val="800"/>
              </a:spcAft>
            </a:pP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Memberikan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edukasi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</a:t>
            </a:r>
            <a:r>
              <a:rPr lang="id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adap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keluarga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pendamping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pasien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selama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keluarga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berperan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sangat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penting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upaya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meningkatkan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kemampuan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pasien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mandiri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meningkatkan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rasa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percaya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pasien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meminimalkan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kecacatan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serta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mencegah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terjadinya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serangan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stroke.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226695" algn="just">
              <a:lnSpc>
                <a:spcPct val="150000"/>
              </a:lnSpc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Upaya Yang </a:t>
            </a:r>
            <a:r>
              <a:rPr lang="en-US" sz="1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dilakukan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Setelah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Inovasi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226695" algn="just">
              <a:lnSpc>
                <a:spcPct val="150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adanya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PENCOK WALUH (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Perawatan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Pasca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Stroke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Walau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Jauh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diharapkan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meningkatkan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penyembuhan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pemulihan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lebih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maka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pasien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berada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diluar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wilayah UPTD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Puskesmas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Juai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diperhatikan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fasilitas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Kesehatan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setempat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5600" marR="59055" indent="-342900">
              <a:lnSpc>
                <a:spcPct val="100000"/>
              </a:lnSpc>
              <a:spcBef>
                <a:spcPts val="100"/>
              </a:spcBef>
              <a:tabLst>
                <a:tab pos="419100" algn="l"/>
              </a:tabLst>
            </a:pPr>
            <a:endParaRPr sz="2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71952" y="647776"/>
            <a:ext cx="36677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Tahapan</a:t>
            </a:r>
            <a:r>
              <a:rPr spc="-90" dirty="0"/>
              <a:t> </a:t>
            </a:r>
            <a:r>
              <a:rPr spc="-165" dirty="0"/>
              <a:t>Inovasi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920750" y="1295400"/>
            <a:ext cx="10350500" cy="5896486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450215">
              <a:lnSpc>
                <a:spcPct val="150000"/>
              </a:lnSpc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Tahapan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Inovasi</a:t>
            </a:r>
            <a:r>
              <a:rPr lang="en-U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PENCOK WALUH (</a:t>
            </a:r>
            <a:r>
              <a:rPr lang="en-US" sz="1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Perawatan</a:t>
            </a:r>
            <a:r>
              <a:rPr lang="en-U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Pasca</a:t>
            </a:r>
            <a:r>
              <a:rPr lang="en-U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Stroke </a:t>
            </a:r>
            <a:r>
              <a:rPr lang="en-US" sz="1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Walau</a:t>
            </a:r>
            <a:r>
              <a:rPr lang="en-U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Jauh</a:t>
            </a:r>
            <a:r>
              <a:rPr lang="en-U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1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alah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sebagai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berikut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PERSIAPAN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0215">
              <a:lnSpc>
                <a:spcPct val="150000"/>
              </a:lnSpc>
              <a:spcAft>
                <a:spcPts val="12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Pembentukan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TIM (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Januari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2023 )</a:t>
            </a:r>
          </a:p>
          <a:p>
            <a:pPr marL="450215">
              <a:lnSpc>
                <a:spcPct val="15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Terdiri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- Dokter    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Perawat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Inovator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      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0215">
              <a:lnSpc>
                <a:spcPct val="150000"/>
              </a:lnSpc>
              <a:spcAft>
                <a:spcPts val="12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Persiapan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terapi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sinar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bola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refleksi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dibagikan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gratis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kepada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pasien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0215">
              <a:lnSpc>
                <a:spcPct val="15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Sosialisasi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awal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tentang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adanya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Inovasi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Pencok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Waluh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lintas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sektor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PENGUMPULAN DATA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0215">
              <a:lnSpc>
                <a:spcPct val="150000"/>
              </a:lnSpc>
              <a:spcAft>
                <a:spcPts val="12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Data-data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pasien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stroke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kelumpuhan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akses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terbatas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Puskesmas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Rumah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Sakit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dikumpulkan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bidan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kepala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perangkat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kader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posyandu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lansia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ataupun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posbindu</a:t>
            </a:r>
            <a:endParaRPr lang="en-ID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60220">
              <a:lnSpc>
                <a:spcPct val="100000"/>
              </a:lnSpc>
              <a:spcBef>
                <a:spcPts val="1080"/>
              </a:spcBef>
              <a:tabLst>
                <a:tab pos="2102485" algn="l"/>
              </a:tabLst>
            </a:pPr>
            <a:endParaRPr b="0" spc="-35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415A28A-FB79-552D-006C-7AF4C74B657C}"/>
              </a:ext>
            </a:extLst>
          </p:cNvPr>
          <p:cNvSpPr txBox="1"/>
          <p:nvPr/>
        </p:nvSpPr>
        <p:spPr>
          <a:xfrm>
            <a:off x="762000" y="894203"/>
            <a:ext cx="9448799" cy="5900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PELAKSANAAN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ID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0430">
              <a:lnSpc>
                <a:spcPct val="150000"/>
              </a:lnSpc>
              <a:spcBef>
                <a:spcPts val="390"/>
              </a:spcBef>
              <a:spcAft>
                <a:spcPts val="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Melakukan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pemeriksaan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awal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ID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0430">
              <a:lnSpc>
                <a:spcPct val="150000"/>
              </a:lnSpc>
              <a:spcBef>
                <a:spcPts val="390"/>
              </a:spcBef>
              <a:spcAft>
                <a:spcPts val="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Observasi</a:t>
            </a:r>
            <a:endParaRPr lang="en-ID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0430">
              <a:lnSpc>
                <a:spcPct val="150000"/>
              </a:lnSpc>
              <a:spcBef>
                <a:spcPts val="390"/>
              </a:spcBef>
              <a:spcAft>
                <a:spcPts val="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Mengetahui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Tingkat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keparahan</a:t>
            </a:r>
            <a:endParaRPr lang="en-ID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43330" indent="-342900">
              <a:lnSpc>
                <a:spcPct val="150000"/>
              </a:lnSpc>
              <a:spcBef>
                <a:spcPts val="390"/>
              </a:spcBef>
              <a:spcAft>
                <a:spcPts val="0"/>
              </a:spcAft>
              <a:buAutoNum type="alphaLcPeriod" startAt="4"/>
            </a:pP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Membuat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jadwal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perawatan</a:t>
            </a:r>
            <a:endParaRPr lang="en-US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43330" indent="-342900">
              <a:lnSpc>
                <a:spcPct val="150000"/>
              </a:lnSpc>
              <a:spcBef>
                <a:spcPts val="390"/>
              </a:spcBef>
              <a:spcAft>
                <a:spcPts val="0"/>
              </a:spcAft>
              <a:buAutoNum type="alphaLcPeriod" startAt="4"/>
            </a:pPr>
            <a:r>
              <a:rPr lang="en-ID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Melakukan</a:t>
            </a:r>
            <a:r>
              <a:rPr lang="en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intervensi</a:t>
            </a:r>
            <a:r>
              <a:rPr lang="en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rehabilitasi</a:t>
            </a:r>
            <a:r>
              <a:rPr lang="en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medik</a:t>
            </a:r>
            <a:r>
              <a:rPr lang="en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terapi</a:t>
            </a:r>
            <a:r>
              <a:rPr lang="en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sinar</a:t>
            </a:r>
            <a:r>
              <a:rPr lang="en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infra red </a:t>
            </a:r>
            <a:r>
              <a:rPr lang="en-ID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selama</a:t>
            </a:r>
            <a:r>
              <a:rPr lang="en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30 </a:t>
            </a:r>
            <a:r>
              <a:rPr lang="en-ID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menit</a:t>
            </a:r>
            <a:r>
              <a:rPr lang="en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ID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memberikan</a:t>
            </a:r>
            <a:r>
              <a:rPr lang="en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gratis bola </a:t>
            </a:r>
            <a:r>
              <a:rPr lang="en-ID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pijat</a:t>
            </a:r>
            <a:r>
              <a:rPr lang="en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refleksi</a:t>
            </a:r>
            <a:r>
              <a:rPr lang="en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tangan</a:t>
            </a:r>
            <a:endParaRPr lang="en-ID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0430">
              <a:lnSpc>
                <a:spcPct val="150000"/>
              </a:lnSpc>
              <a:spcBef>
                <a:spcPts val="390"/>
              </a:spcBef>
              <a:spcAft>
                <a:spcPts val="12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 </a:t>
            </a:r>
            <a:r>
              <a:rPr lang="en-US" b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Kunjungan</a:t>
            </a: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ulang</a:t>
            </a: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bulan</a:t>
            </a: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berikutnya</a:t>
            </a:r>
            <a:endParaRPr lang="en-ID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Bef>
                <a:spcPts val="390"/>
              </a:spcBef>
              <a:spcAft>
                <a:spcPts val="1200"/>
              </a:spcAft>
              <a:tabLst>
                <a:tab pos="228600" algn="l"/>
              </a:tabLst>
            </a:pPr>
            <a:r>
              <a:rPr lang="en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PUBLIKASI</a:t>
            </a:r>
          </a:p>
          <a:p>
            <a:pPr marL="606425">
              <a:lnSpc>
                <a:spcPct val="150000"/>
              </a:lnSpc>
              <a:spcBef>
                <a:spcPts val="390"/>
              </a:spcBef>
              <a:spcAft>
                <a:spcPts val="0"/>
              </a:spcAft>
            </a:pP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Menyampaikan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hasil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Inovasi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kepada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Puskesmas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juga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sosialisasi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inovasi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seperti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Kepala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PKK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serta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Kader agar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mendapat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dukungan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Lintas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sektor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setempat</a:t>
            </a: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D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449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Manfaat</a:t>
            </a:r>
            <a:r>
              <a:rPr spc="-110" dirty="0"/>
              <a:t> </a:t>
            </a:r>
            <a:r>
              <a:rPr spc="-165" dirty="0"/>
              <a:t>Inovasi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68270" y="1113371"/>
            <a:ext cx="8110855" cy="4842351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Bagi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Organisasi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: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Mendukung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pencapaian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salah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Point SPM (Standard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Pelayanan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Minimal) Kesehatan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bagi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masyarakat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hipertensi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penyakit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stroke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Bagi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Stakeholder :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Mendukung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pencapaian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Program GERMAS (Gerakan Masyarakat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Hidup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Sehat).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Meningkatkan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angka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pelayanan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kesehatan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Bagi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Masyarakat :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memantau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Riwayat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Kesehatannya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Meningkatkan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kepedulian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keluarga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pasien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penyakit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stroke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">
              <a:spcBef>
                <a:spcPts val="1000"/>
              </a:spcBef>
              <a:tabLst>
                <a:tab pos="354965" algn="l"/>
              </a:tabLst>
            </a:pPr>
            <a:r>
              <a:rPr lang="en-ID"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lang="en-ID" sz="1800" b="1" spc="-85" dirty="0">
                <a:solidFill>
                  <a:srgbClr val="404040"/>
                </a:solidFill>
                <a:latin typeface="Tahoma"/>
                <a:cs typeface="Tahoma"/>
              </a:rPr>
              <a:t>Hasil</a:t>
            </a:r>
            <a:endParaRPr lang="en-ID" sz="1800" dirty="0">
              <a:latin typeface="Tahoma"/>
              <a:cs typeface="Tahoma"/>
            </a:endParaRPr>
          </a:p>
          <a:p>
            <a:pPr marL="12700" marR="5080">
              <a:spcBef>
                <a:spcPts val="994"/>
              </a:spcBef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Seluruh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pasien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pasca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stroke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mendapatkan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langsung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rutin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walaupun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jauh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berada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diwilayah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Kerja 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UPTD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Puskesmas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Juai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71952" y="647776"/>
            <a:ext cx="27971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0" dirty="0"/>
              <a:t>CARA</a:t>
            </a:r>
            <a:r>
              <a:rPr spc="-120" dirty="0"/>
              <a:t> </a:t>
            </a:r>
            <a:r>
              <a:rPr spc="-210" dirty="0"/>
              <a:t>KERJA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17576" y="1461516"/>
            <a:ext cx="2446020" cy="872034"/>
          </a:xfrm>
          <a:prstGeom prst="rect">
            <a:avLst/>
          </a:prstGeom>
          <a:solidFill>
            <a:srgbClr val="FFFFFF"/>
          </a:solidFill>
          <a:ln w="15239">
            <a:solidFill>
              <a:srgbClr val="E833BE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318135">
              <a:lnSpc>
                <a:spcPct val="100000"/>
              </a:lnSpc>
            </a:pPr>
            <a:r>
              <a:rPr sz="1800" spc="35" dirty="0">
                <a:latin typeface="Verdana"/>
                <a:cs typeface="Verdana"/>
              </a:rPr>
              <a:t>P</a:t>
            </a:r>
            <a:r>
              <a:rPr lang="en-US" sz="1800" spc="60" dirty="0">
                <a:latin typeface="Verdana"/>
                <a:cs typeface="Verdana"/>
              </a:rPr>
              <a:t>EMBENTUKAN TIM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70961" y="1866900"/>
            <a:ext cx="840105" cy="76200"/>
          </a:xfrm>
          <a:custGeom>
            <a:avLst/>
            <a:gdLst/>
            <a:ahLst/>
            <a:cxnLst/>
            <a:rect l="l" t="t" r="r" b="b"/>
            <a:pathLst>
              <a:path w="840104" h="76200">
                <a:moveTo>
                  <a:pt x="763904" y="0"/>
                </a:moveTo>
                <a:lnTo>
                  <a:pt x="763904" y="76200"/>
                </a:lnTo>
                <a:lnTo>
                  <a:pt x="827404" y="44450"/>
                </a:lnTo>
                <a:lnTo>
                  <a:pt x="780034" y="44450"/>
                </a:lnTo>
                <a:lnTo>
                  <a:pt x="782954" y="41655"/>
                </a:lnTo>
                <a:lnTo>
                  <a:pt x="782954" y="34544"/>
                </a:lnTo>
                <a:lnTo>
                  <a:pt x="780034" y="31750"/>
                </a:lnTo>
                <a:lnTo>
                  <a:pt x="827404" y="31750"/>
                </a:lnTo>
                <a:lnTo>
                  <a:pt x="763904" y="0"/>
                </a:lnTo>
                <a:close/>
              </a:path>
              <a:path w="840104" h="76200">
                <a:moveTo>
                  <a:pt x="763904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763904" y="44450"/>
                </a:lnTo>
                <a:lnTo>
                  <a:pt x="763904" y="31750"/>
                </a:lnTo>
                <a:close/>
              </a:path>
              <a:path w="840104" h="76200">
                <a:moveTo>
                  <a:pt x="827404" y="31750"/>
                </a:moveTo>
                <a:lnTo>
                  <a:pt x="780034" y="31750"/>
                </a:lnTo>
                <a:lnTo>
                  <a:pt x="782954" y="34544"/>
                </a:lnTo>
                <a:lnTo>
                  <a:pt x="782954" y="41655"/>
                </a:lnTo>
                <a:lnTo>
                  <a:pt x="780034" y="44450"/>
                </a:lnTo>
                <a:lnTo>
                  <a:pt x="827404" y="44450"/>
                </a:lnTo>
                <a:lnTo>
                  <a:pt x="840104" y="38100"/>
                </a:lnTo>
                <a:lnTo>
                  <a:pt x="827404" y="31750"/>
                </a:lnTo>
                <a:close/>
              </a:path>
            </a:pathLst>
          </a:custGeom>
          <a:solidFill>
            <a:srgbClr val="3131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710940" y="1461516"/>
            <a:ext cx="2447925" cy="720069"/>
          </a:xfrm>
          <a:prstGeom prst="rect">
            <a:avLst/>
          </a:prstGeom>
          <a:solidFill>
            <a:srgbClr val="FFFFFF"/>
          </a:solidFill>
          <a:ln w="15240">
            <a:solidFill>
              <a:srgbClr val="E833BE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95"/>
              </a:spcBef>
            </a:pPr>
            <a:r>
              <a:rPr lang="en-US" spc="-150" dirty="0">
                <a:latin typeface="Verdana"/>
                <a:cs typeface="Verdana"/>
              </a:rPr>
              <a:t>PERSIAPAN ALAT DAN PENGUMPULAJ DATA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153911" y="3342132"/>
            <a:ext cx="844550" cy="76200"/>
          </a:xfrm>
          <a:custGeom>
            <a:avLst/>
            <a:gdLst/>
            <a:ahLst/>
            <a:cxnLst/>
            <a:rect l="l" t="t" r="r" b="b"/>
            <a:pathLst>
              <a:path w="84455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5"/>
                </a:lnTo>
                <a:lnTo>
                  <a:pt x="57150" y="34543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844550" h="76200">
                <a:moveTo>
                  <a:pt x="76200" y="31750"/>
                </a:moveTo>
                <a:lnTo>
                  <a:pt x="59943" y="31750"/>
                </a:lnTo>
                <a:lnTo>
                  <a:pt x="57150" y="34543"/>
                </a:lnTo>
                <a:lnTo>
                  <a:pt x="57150" y="41655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844550" h="76200">
                <a:moveTo>
                  <a:pt x="841756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841756" y="44450"/>
                </a:lnTo>
                <a:lnTo>
                  <a:pt x="844549" y="41655"/>
                </a:lnTo>
                <a:lnTo>
                  <a:pt x="844549" y="34543"/>
                </a:lnTo>
                <a:lnTo>
                  <a:pt x="841756" y="31750"/>
                </a:lnTo>
                <a:close/>
              </a:path>
            </a:pathLst>
          </a:custGeom>
          <a:solidFill>
            <a:srgbClr val="3131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11895" y="2355850"/>
            <a:ext cx="76200" cy="567055"/>
          </a:xfrm>
          <a:custGeom>
            <a:avLst/>
            <a:gdLst/>
            <a:ahLst/>
            <a:cxnLst/>
            <a:rect l="l" t="t" r="r" b="b"/>
            <a:pathLst>
              <a:path w="76200" h="567055">
                <a:moveTo>
                  <a:pt x="31750" y="490474"/>
                </a:moveTo>
                <a:lnTo>
                  <a:pt x="0" y="490474"/>
                </a:lnTo>
                <a:lnTo>
                  <a:pt x="38100" y="566674"/>
                </a:lnTo>
                <a:lnTo>
                  <a:pt x="66675" y="509524"/>
                </a:lnTo>
                <a:lnTo>
                  <a:pt x="34544" y="509524"/>
                </a:lnTo>
                <a:lnTo>
                  <a:pt x="31750" y="506602"/>
                </a:lnTo>
                <a:lnTo>
                  <a:pt x="31750" y="490474"/>
                </a:lnTo>
                <a:close/>
              </a:path>
              <a:path w="76200" h="567055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506602"/>
                </a:lnTo>
                <a:lnTo>
                  <a:pt x="34544" y="509524"/>
                </a:lnTo>
                <a:lnTo>
                  <a:pt x="41655" y="509524"/>
                </a:lnTo>
                <a:lnTo>
                  <a:pt x="44450" y="506602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567055">
                <a:moveTo>
                  <a:pt x="76200" y="490474"/>
                </a:moveTo>
                <a:lnTo>
                  <a:pt x="44450" y="490474"/>
                </a:lnTo>
                <a:lnTo>
                  <a:pt x="44450" y="506602"/>
                </a:lnTo>
                <a:lnTo>
                  <a:pt x="41655" y="509524"/>
                </a:lnTo>
                <a:lnTo>
                  <a:pt x="66675" y="509524"/>
                </a:lnTo>
                <a:lnTo>
                  <a:pt x="76200" y="490474"/>
                </a:lnTo>
                <a:close/>
              </a:path>
            </a:pathLst>
          </a:custGeom>
          <a:solidFill>
            <a:srgbClr val="3131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52134" y="1866900"/>
            <a:ext cx="840105" cy="76200"/>
          </a:xfrm>
          <a:custGeom>
            <a:avLst/>
            <a:gdLst/>
            <a:ahLst/>
            <a:cxnLst/>
            <a:rect l="l" t="t" r="r" b="b"/>
            <a:pathLst>
              <a:path w="840104" h="76200">
                <a:moveTo>
                  <a:pt x="763905" y="0"/>
                </a:moveTo>
                <a:lnTo>
                  <a:pt x="763905" y="76200"/>
                </a:lnTo>
                <a:lnTo>
                  <a:pt x="827405" y="44450"/>
                </a:lnTo>
                <a:lnTo>
                  <a:pt x="780034" y="44450"/>
                </a:lnTo>
                <a:lnTo>
                  <a:pt x="782955" y="41655"/>
                </a:lnTo>
                <a:lnTo>
                  <a:pt x="782955" y="34544"/>
                </a:lnTo>
                <a:lnTo>
                  <a:pt x="780034" y="31750"/>
                </a:lnTo>
                <a:lnTo>
                  <a:pt x="827405" y="31750"/>
                </a:lnTo>
                <a:lnTo>
                  <a:pt x="763905" y="0"/>
                </a:lnTo>
                <a:close/>
              </a:path>
              <a:path w="840104" h="76200">
                <a:moveTo>
                  <a:pt x="763905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763905" y="44450"/>
                </a:lnTo>
                <a:lnTo>
                  <a:pt x="763905" y="31750"/>
                </a:lnTo>
                <a:close/>
              </a:path>
              <a:path w="840104" h="76200">
                <a:moveTo>
                  <a:pt x="827405" y="31750"/>
                </a:moveTo>
                <a:lnTo>
                  <a:pt x="780034" y="31750"/>
                </a:lnTo>
                <a:lnTo>
                  <a:pt x="782955" y="34544"/>
                </a:lnTo>
                <a:lnTo>
                  <a:pt x="782955" y="41655"/>
                </a:lnTo>
                <a:lnTo>
                  <a:pt x="780034" y="44450"/>
                </a:lnTo>
                <a:lnTo>
                  <a:pt x="827405" y="44450"/>
                </a:lnTo>
                <a:lnTo>
                  <a:pt x="840105" y="38100"/>
                </a:lnTo>
                <a:lnTo>
                  <a:pt x="827405" y="31750"/>
                </a:lnTo>
                <a:close/>
              </a:path>
            </a:pathLst>
          </a:custGeom>
          <a:solidFill>
            <a:srgbClr val="3131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05828" y="2935223"/>
            <a:ext cx="4043172" cy="1275990"/>
          </a:xfrm>
          <a:prstGeom prst="rect">
            <a:avLst/>
          </a:prstGeom>
          <a:solidFill>
            <a:srgbClr val="FFFFFF"/>
          </a:solidFill>
          <a:ln w="15240">
            <a:solidFill>
              <a:srgbClr val="E833BE"/>
            </a:solidFill>
          </a:ln>
        </p:spPr>
        <p:txBody>
          <a:bodyPr vert="horz" wrap="square" lIns="0" tIns="166370" rIns="0" bIns="0" rtlCol="0">
            <a:spAutoFit/>
          </a:bodyPr>
          <a:lstStyle/>
          <a:p>
            <a:pPr marL="840740" marR="121285" indent="-710565">
              <a:lnSpc>
                <a:spcPct val="100000"/>
              </a:lnSpc>
              <a:spcBef>
                <a:spcPts val="1310"/>
              </a:spcBef>
            </a:pPr>
            <a:r>
              <a:rPr lang="en-US" sz="1800" spc="-335" dirty="0">
                <a:latin typeface="Verdana"/>
                <a:cs typeface="Verdana"/>
              </a:rPr>
              <a:t>INTERVENSI DENGAN PERAWATAN REHABILITASI MEDIK DASAR KELUMPUHAN SARAF DAN OTOT PASCA STROKE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94176" y="2935223"/>
            <a:ext cx="2446020" cy="859851"/>
          </a:xfrm>
          <a:prstGeom prst="rect">
            <a:avLst/>
          </a:prstGeom>
          <a:solidFill>
            <a:srgbClr val="FFFFFF"/>
          </a:solidFill>
          <a:ln w="15240">
            <a:solidFill>
              <a:srgbClr val="E833BE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 marL="367030" marR="361315" algn="ctr">
              <a:lnSpc>
                <a:spcPct val="100000"/>
              </a:lnSpc>
              <a:spcBef>
                <a:spcPts val="225"/>
              </a:spcBef>
            </a:pPr>
            <a:r>
              <a:rPr sz="1800" spc="-185" dirty="0">
                <a:latin typeface="Verdana"/>
                <a:cs typeface="Verdana"/>
              </a:rPr>
              <a:t>E</a:t>
            </a:r>
            <a:r>
              <a:rPr sz="1800" spc="15" dirty="0">
                <a:latin typeface="Verdana"/>
                <a:cs typeface="Verdana"/>
              </a:rPr>
              <a:t>V</a:t>
            </a:r>
            <a:r>
              <a:rPr sz="1800" spc="120" dirty="0">
                <a:latin typeface="Verdana"/>
                <a:cs typeface="Verdana"/>
              </a:rPr>
              <a:t>A</a:t>
            </a:r>
            <a:r>
              <a:rPr sz="1800" spc="-135" dirty="0">
                <a:latin typeface="Verdana"/>
                <a:cs typeface="Verdana"/>
              </a:rPr>
              <a:t>L</a:t>
            </a:r>
            <a:r>
              <a:rPr sz="1800" spc="-210" dirty="0">
                <a:latin typeface="Verdana"/>
                <a:cs typeface="Verdana"/>
              </a:rPr>
              <a:t>U</a:t>
            </a:r>
            <a:r>
              <a:rPr sz="1800" spc="120" dirty="0">
                <a:latin typeface="Verdana"/>
                <a:cs typeface="Verdana"/>
              </a:rPr>
              <a:t>A</a:t>
            </a:r>
            <a:r>
              <a:rPr sz="1800" spc="-430" dirty="0">
                <a:latin typeface="Verdana"/>
                <a:cs typeface="Verdana"/>
              </a:rPr>
              <a:t>S</a:t>
            </a:r>
            <a:r>
              <a:rPr sz="1800" spc="-265" dirty="0">
                <a:latin typeface="Verdana"/>
                <a:cs typeface="Verdana"/>
              </a:rPr>
              <a:t>I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135" dirty="0">
                <a:latin typeface="Verdana"/>
                <a:cs typeface="Verdana"/>
              </a:rPr>
              <a:t>H</a:t>
            </a:r>
            <a:r>
              <a:rPr sz="1800" spc="120" dirty="0">
                <a:latin typeface="Verdana"/>
                <a:cs typeface="Verdana"/>
              </a:rPr>
              <a:t>A</a:t>
            </a:r>
            <a:r>
              <a:rPr sz="1800" spc="-430" dirty="0">
                <a:latin typeface="Verdana"/>
                <a:cs typeface="Verdana"/>
              </a:rPr>
              <a:t>S</a:t>
            </a:r>
            <a:r>
              <a:rPr sz="1800" spc="-240" dirty="0">
                <a:latin typeface="Verdana"/>
                <a:cs typeface="Verdana"/>
              </a:rPr>
              <a:t>I</a:t>
            </a:r>
            <a:r>
              <a:rPr sz="1800" spc="-130" dirty="0">
                <a:latin typeface="Verdana"/>
                <a:cs typeface="Verdana"/>
              </a:rPr>
              <a:t>L  </a:t>
            </a:r>
            <a:r>
              <a:rPr lang="en-US" spc="-25" dirty="0">
                <a:latin typeface="Verdana"/>
                <a:cs typeface="Verdana"/>
              </a:rPr>
              <a:t>INTERVENSI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150" dirty="0">
                <a:latin typeface="Verdana"/>
                <a:cs typeface="Verdana"/>
              </a:rPr>
              <a:t>R</a:t>
            </a:r>
            <a:r>
              <a:rPr sz="1800" spc="-185" dirty="0">
                <a:latin typeface="Verdana"/>
                <a:cs typeface="Verdana"/>
              </a:rPr>
              <a:t>U</a:t>
            </a:r>
            <a:r>
              <a:rPr sz="1800" spc="145" dirty="0">
                <a:latin typeface="Verdana"/>
                <a:cs typeface="Verdana"/>
              </a:rPr>
              <a:t>M</a:t>
            </a:r>
            <a:r>
              <a:rPr sz="1800" spc="120" dirty="0">
                <a:latin typeface="Verdana"/>
                <a:cs typeface="Verdana"/>
              </a:rPr>
              <a:t>A</a:t>
            </a:r>
            <a:r>
              <a:rPr sz="1800" spc="-125" dirty="0">
                <a:latin typeface="Verdana"/>
                <a:cs typeface="Verdana"/>
              </a:rPr>
              <a:t>H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35" dirty="0">
                <a:latin typeface="Verdana"/>
                <a:cs typeface="Verdana"/>
              </a:rPr>
              <a:t>P</a:t>
            </a:r>
            <a:r>
              <a:rPr sz="1800" spc="65" dirty="0">
                <a:latin typeface="Verdana"/>
                <a:cs typeface="Verdana"/>
              </a:rPr>
              <a:t>A</a:t>
            </a:r>
            <a:r>
              <a:rPr sz="1800" spc="-430" dirty="0">
                <a:latin typeface="Verdana"/>
                <a:cs typeface="Verdana"/>
              </a:rPr>
              <a:t>S</a:t>
            </a:r>
            <a:r>
              <a:rPr sz="1800" spc="-240" dirty="0">
                <a:latin typeface="Verdana"/>
                <a:cs typeface="Verdana"/>
              </a:rPr>
              <a:t>I</a:t>
            </a:r>
            <a:r>
              <a:rPr sz="1800" spc="-100" dirty="0">
                <a:latin typeface="Verdana"/>
                <a:cs typeface="Verdana"/>
              </a:rPr>
              <a:t>EN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05828" y="1475232"/>
            <a:ext cx="2447925" cy="887094"/>
          </a:xfrm>
          <a:prstGeom prst="rect">
            <a:avLst/>
          </a:prstGeom>
          <a:solidFill>
            <a:srgbClr val="FFFFFF"/>
          </a:solidFill>
          <a:ln w="15240">
            <a:solidFill>
              <a:srgbClr val="E833BE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443230" marR="436245" algn="ctr">
              <a:lnSpc>
                <a:spcPct val="100000"/>
              </a:lnSpc>
              <a:spcBef>
                <a:spcPts val="215"/>
              </a:spcBef>
            </a:pPr>
            <a:r>
              <a:rPr sz="1800" spc="60" dirty="0">
                <a:latin typeface="Verdana"/>
                <a:cs typeface="Verdana"/>
              </a:rPr>
              <a:t>J</a:t>
            </a:r>
            <a:r>
              <a:rPr sz="1800" spc="110" dirty="0">
                <a:latin typeface="Verdana"/>
                <a:cs typeface="Verdana"/>
              </a:rPr>
              <a:t>A</a:t>
            </a:r>
            <a:r>
              <a:rPr sz="1800" spc="-50" dirty="0">
                <a:latin typeface="Verdana"/>
                <a:cs typeface="Verdana"/>
              </a:rPr>
              <a:t>D</a:t>
            </a:r>
            <a:r>
              <a:rPr sz="1800" spc="-105" dirty="0">
                <a:latin typeface="Verdana"/>
                <a:cs typeface="Verdana"/>
              </a:rPr>
              <a:t>W</a:t>
            </a:r>
            <a:r>
              <a:rPr sz="1800" spc="120" dirty="0">
                <a:latin typeface="Verdana"/>
                <a:cs typeface="Verdana"/>
              </a:rPr>
              <a:t>A</a:t>
            </a:r>
            <a:r>
              <a:rPr sz="1800" spc="-130" dirty="0">
                <a:latin typeface="Verdana"/>
                <a:cs typeface="Verdana"/>
              </a:rPr>
              <a:t>L  </a:t>
            </a:r>
            <a:r>
              <a:rPr sz="1800" spc="-25" dirty="0">
                <a:latin typeface="Verdana"/>
                <a:cs typeface="Verdana"/>
              </a:rPr>
              <a:t>KUNJUNGAN 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RUMAH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75432" y="3342132"/>
            <a:ext cx="611505" cy="76200"/>
          </a:xfrm>
          <a:custGeom>
            <a:avLst/>
            <a:gdLst/>
            <a:ahLst/>
            <a:cxnLst/>
            <a:rect l="l" t="t" r="r" b="b"/>
            <a:pathLst>
              <a:path w="611504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5"/>
                </a:lnTo>
                <a:lnTo>
                  <a:pt x="57150" y="34543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611504" h="76200">
                <a:moveTo>
                  <a:pt x="76200" y="31750"/>
                </a:moveTo>
                <a:lnTo>
                  <a:pt x="59943" y="31750"/>
                </a:lnTo>
                <a:lnTo>
                  <a:pt x="57150" y="34543"/>
                </a:lnTo>
                <a:lnTo>
                  <a:pt x="57150" y="41655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611504" h="76200">
                <a:moveTo>
                  <a:pt x="608583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608583" y="44450"/>
                </a:lnTo>
                <a:lnTo>
                  <a:pt x="611505" y="41655"/>
                </a:lnTo>
                <a:lnTo>
                  <a:pt x="611505" y="34543"/>
                </a:lnTo>
                <a:lnTo>
                  <a:pt x="608583" y="31750"/>
                </a:lnTo>
                <a:close/>
              </a:path>
            </a:pathLst>
          </a:custGeom>
          <a:solidFill>
            <a:srgbClr val="3131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27887" y="2935223"/>
            <a:ext cx="2447925" cy="889000"/>
          </a:xfrm>
          <a:prstGeom prst="rect">
            <a:avLst/>
          </a:prstGeom>
          <a:solidFill>
            <a:srgbClr val="FFFFFF"/>
          </a:solidFill>
          <a:ln w="15239">
            <a:solidFill>
              <a:srgbClr val="E833BE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20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210" dirty="0">
                <a:latin typeface="Verdana"/>
                <a:cs typeface="Verdana"/>
              </a:rPr>
              <a:t>SELESAI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1600" y="228600"/>
            <a:ext cx="761504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245" dirty="0">
                <a:latin typeface="Verdana"/>
                <a:cs typeface="Verdana"/>
              </a:rPr>
              <a:t>TATA</a:t>
            </a:r>
            <a:r>
              <a:rPr b="0" spc="-270" dirty="0">
                <a:latin typeface="Verdana"/>
                <a:cs typeface="Verdana"/>
              </a:rPr>
              <a:t> </a:t>
            </a:r>
            <a:r>
              <a:rPr b="0" spc="-290" dirty="0">
                <a:latin typeface="Verdana"/>
                <a:cs typeface="Verdana"/>
              </a:rPr>
              <a:t>LAK</a:t>
            </a:r>
            <a:r>
              <a:rPr b="0" spc="-325" dirty="0">
                <a:latin typeface="Verdana"/>
                <a:cs typeface="Verdana"/>
              </a:rPr>
              <a:t>S</a:t>
            </a:r>
            <a:r>
              <a:rPr b="0" spc="125" dirty="0">
                <a:latin typeface="Verdana"/>
                <a:cs typeface="Verdana"/>
              </a:rPr>
              <a:t>ANA</a:t>
            </a:r>
            <a:r>
              <a:rPr b="0" spc="-270" dirty="0">
                <a:latin typeface="Verdana"/>
                <a:cs typeface="Verdana"/>
              </a:rPr>
              <a:t> </a:t>
            </a:r>
            <a:r>
              <a:rPr lang="en-US" b="0" spc="-70" dirty="0">
                <a:latin typeface="Verdana"/>
                <a:cs typeface="Verdana"/>
              </a:rPr>
              <a:t>PENCOK WALUH</a:t>
            </a:r>
            <a:endParaRPr b="0" spc="-225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36102" y="1066800"/>
            <a:ext cx="8519795" cy="5237331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355600" marR="5080" indent="-342900">
              <a:lnSpc>
                <a:spcPts val="1630"/>
              </a:lnSpc>
              <a:spcBef>
                <a:spcPts val="500"/>
              </a:spcBef>
              <a:tabLst>
                <a:tab pos="354965" algn="l"/>
              </a:tabLst>
            </a:pPr>
            <a:r>
              <a:rPr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-10" dirty="0" err="1">
                <a:solidFill>
                  <a:srgbClr val="404040"/>
                </a:solidFill>
                <a:latin typeface="Verdana"/>
                <a:cs typeface="Verdana"/>
              </a:rPr>
              <a:t>Petugas</a:t>
            </a:r>
            <a:r>
              <a:rPr sz="1700" spc="3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lang="en-US" sz="1700" spc="-15" dirty="0" err="1">
                <a:solidFill>
                  <a:srgbClr val="404040"/>
                </a:solidFill>
                <a:latin typeface="Verdana"/>
                <a:cs typeface="Verdana"/>
              </a:rPr>
              <a:t>berkoordinasi</a:t>
            </a:r>
            <a:r>
              <a:rPr lang="en-US" sz="17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lang="en-US" sz="1700" spc="-15" dirty="0" err="1">
                <a:solidFill>
                  <a:srgbClr val="404040"/>
                </a:solidFill>
                <a:latin typeface="Verdana"/>
                <a:cs typeface="Verdana"/>
              </a:rPr>
              <a:t>dengan</a:t>
            </a:r>
            <a:r>
              <a:rPr lang="en-US" sz="17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lang="en-US" sz="1700" spc="-15" dirty="0" err="1">
                <a:solidFill>
                  <a:srgbClr val="404040"/>
                </a:solidFill>
                <a:latin typeface="Verdana"/>
                <a:cs typeface="Verdana"/>
              </a:rPr>
              <a:t>kepala</a:t>
            </a:r>
            <a:r>
              <a:rPr lang="en-US" sz="17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lang="en-US" sz="1700" spc="-15" dirty="0" err="1">
                <a:solidFill>
                  <a:srgbClr val="404040"/>
                </a:solidFill>
                <a:latin typeface="Verdana"/>
                <a:cs typeface="Verdana"/>
              </a:rPr>
              <a:t>puskesmas</a:t>
            </a:r>
            <a:r>
              <a:rPr lang="en-US" sz="17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lang="en-US" sz="1700" spc="-15" dirty="0" err="1">
                <a:solidFill>
                  <a:srgbClr val="404040"/>
                </a:solidFill>
                <a:latin typeface="Verdana"/>
                <a:cs typeface="Verdana"/>
              </a:rPr>
              <a:t>untuk</a:t>
            </a:r>
            <a:r>
              <a:rPr lang="en-US" sz="17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lang="en-US" sz="1700" spc="-15" dirty="0" err="1">
                <a:solidFill>
                  <a:srgbClr val="404040"/>
                </a:solidFill>
                <a:latin typeface="Verdana"/>
                <a:cs typeface="Verdana"/>
              </a:rPr>
              <a:t>pembentukan</a:t>
            </a:r>
            <a:r>
              <a:rPr lang="en-US" sz="17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lang="en-US" sz="1700" spc="-15" dirty="0" err="1">
                <a:solidFill>
                  <a:srgbClr val="404040"/>
                </a:solidFill>
                <a:latin typeface="Verdana"/>
                <a:cs typeface="Verdana"/>
              </a:rPr>
              <a:t>tim</a:t>
            </a:r>
            <a:r>
              <a:rPr lang="en-US" sz="17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lang="en-US" sz="1700" spc="-15" dirty="0" err="1">
                <a:solidFill>
                  <a:srgbClr val="404040"/>
                </a:solidFill>
                <a:latin typeface="Verdana"/>
                <a:cs typeface="Verdana"/>
              </a:rPr>
              <a:t>inovasi</a:t>
            </a:r>
            <a:r>
              <a:rPr lang="en-US" sz="17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lang="en-US" sz="1700" spc="-15" dirty="0" err="1">
                <a:solidFill>
                  <a:srgbClr val="404040"/>
                </a:solidFill>
                <a:latin typeface="Verdana"/>
                <a:cs typeface="Verdana"/>
              </a:rPr>
              <a:t>Pencok</a:t>
            </a:r>
            <a:r>
              <a:rPr lang="en-US" sz="17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lang="en-US" sz="1700" spc="-15" dirty="0" err="1">
                <a:solidFill>
                  <a:srgbClr val="404040"/>
                </a:solidFill>
                <a:latin typeface="Verdana"/>
                <a:cs typeface="Verdana"/>
              </a:rPr>
              <a:t>Waluh</a:t>
            </a:r>
            <a:endParaRPr lang="en-US" sz="1700" spc="-15" dirty="0">
              <a:solidFill>
                <a:srgbClr val="404040"/>
              </a:solidFill>
              <a:latin typeface="Verdana"/>
              <a:cs typeface="Verdana"/>
            </a:endParaRPr>
          </a:p>
          <a:p>
            <a:pPr marL="355600" marR="5080" indent="-342900">
              <a:lnSpc>
                <a:spcPts val="1630"/>
              </a:lnSpc>
              <a:spcBef>
                <a:spcPts val="500"/>
              </a:spcBef>
              <a:tabLst>
                <a:tab pos="354965" algn="l"/>
              </a:tabLst>
            </a:pPr>
            <a:r>
              <a:rPr lang="en-ID"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lang="en-ID" sz="1700" spc="-55" dirty="0" err="1">
                <a:solidFill>
                  <a:srgbClr val="353535"/>
                </a:solidFill>
                <a:latin typeface="Microsoft Sans Serif"/>
                <a:cs typeface="Microsoft Sans Serif"/>
              </a:rPr>
              <a:t>Petugas</a:t>
            </a:r>
            <a:r>
              <a:rPr lang="en-ID"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lang="en-ID" sz="1700" spc="-55" dirty="0" err="1">
                <a:solidFill>
                  <a:srgbClr val="353535"/>
                </a:solidFill>
                <a:latin typeface="Microsoft Sans Serif"/>
                <a:cs typeface="Microsoft Sans Serif"/>
              </a:rPr>
              <a:t>melakukan</a:t>
            </a:r>
            <a:r>
              <a:rPr lang="en-ID"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lang="en-ID" sz="1700" spc="-55" dirty="0" err="1">
                <a:solidFill>
                  <a:srgbClr val="353535"/>
                </a:solidFill>
                <a:latin typeface="Microsoft Sans Serif"/>
                <a:cs typeface="Microsoft Sans Serif"/>
              </a:rPr>
              <a:t>sosialisasi</a:t>
            </a:r>
            <a:r>
              <a:rPr lang="en-ID"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lang="en-ID" sz="1700" spc="-55" dirty="0" err="1">
                <a:solidFill>
                  <a:srgbClr val="353535"/>
                </a:solidFill>
                <a:latin typeface="Microsoft Sans Serif"/>
                <a:cs typeface="Microsoft Sans Serif"/>
              </a:rPr>
              <a:t>lintas</a:t>
            </a:r>
            <a:r>
              <a:rPr lang="en-ID"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lang="en-ID" sz="1700" spc="-55" dirty="0" err="1">
                <a:solidFill>
                  <a:srgbClr val="353535"/>
                </a:solidFill>
                <a:latin typeface="Microsoft Sans Serif"/>
                <a:cs typeface="Microsoft Sans Serif"/>
              </a:rPr>
              <a:t>sektor</a:t>
            </a:r>
            <a:r>
              <a:rPr lang="en-ID"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lang="en-ID" sz="1700" spc="-55" dirty="0" err="1">
                <a:solidFill>
                  <a:srgbClr val="353535"/>
                </a:solidFill>
                <a:latin typeface="Microsoft Sans Serif"/>
                <a:cs typeface="Microsoft Sans Serif"/>
              </a:rPr>
              <a:t>mengenai</a:t>
            </a:r>
            <a:r>
              <a:rPr lang="en-ID"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lang="en-ID" sz="1700" spc="-55" dirty="0" err="1">
                <a:solidFill>
                  <a:srgbClr val="353535"/>
                </a:solidFill>
                <a:latin typeface="Microsoft Sans Serif"/>
                <a:cs typeface="Microsoft Sans Serif"/>
              </a:rPr>
              <a:t>inovasi</a:t>
            </a:r>
            <a:r>
              <a:rPr lang="en-ID"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lang="en-ID" sz="1700" spc="-55" dirty="0" err="1">
                <a:solidFill>
                  <a:srgbClr val="353535"/>
                </a:solidFill>
                <a:latin typeface="Microsoft Sans Serif"/>
                <a:cs typeface="Microsoft Sans Serif"/>
              </a:rPr>
              <a:t>Pencok</a:t>
            </a:r>
            <a:r>
              <a:rPr lang="en-ID"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lang="en-ID" sz="1700" spc="-55" dirty="0" err="1">
                <a:solidFill>
                  <a:srgbClr val="353535"/>
                </a:solidFill>
                <a:latin typeface="Microsoft Sans Serif"/>
                <a:cs typeface="Microsoft Sans Serif"/>
              </a:rPr>
              <a:t>Waluh</a:t>
            </a:r>
            <a:endParaRPr sz="17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354965" algn="l"/>
              </a:tabLst>
            </a:pPr>
            <a:r>
              <a:rPr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Petugas</a:t>
            </a:r>
            <a:r>
              <a:rPr sz="17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melakukan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5" dirty="0">
                <a:solidFill>
                  <a:srgbClr val="404040"/>
                </a:solidFill>
                <a:latin typeface="Verdana"/>
                <a:cs typeface="Verdana"/>
              </a:rPr>
              <a:t>pendataan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lengkap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65" dirty="0">
                <a:solidFill>
                  <a:srgbClr val="404040"/>
                </a:solidFill>
                <a:latin typeface="Verdana"/>
                <a:cs typeface="Verdana"/>
              </a:rPr>
              <a:t>dan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observasi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65" dirty="0">
                <a:solidFill>
                  <a:srgbClr val="404040"/>
                </a:solidFill>
                <a:latin typeface="Verdana"/>
                <a:cs typeface="Verdana"/>
              </a:rPr>
              <a:t>kepada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pasien</a:t>
            </a:r>
            <a:endParaRPr sz="17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sz="1700" spc="-18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145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en</a:t>
            </a:r>
            <a:r>
              <a:rPr sz="1700" spc="50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700" spc="2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ur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" dirty="0" err="1">
                <a:solidFill>
                  <a:srgbClr val="404040"/>
                </a:solidFill>
                <a:latin typeface="Verdana"/>
                <a:cs typeface="Verdana"/>
              </a:rPr>
              <a:t>jadwa</a:t>
            </a:r>
            <a:r>
              <a:rPr sz="1700" dirty="0" err="1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95" dirty="0" err="1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700" spc="-110" dirty="0" err="1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700" spc="-180" dirty="0" err="1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-95" dirty="0" err="1">
                <a:solidFill>
                  <a:srgbClr val="404040"/>
                </a:solidFill>
                <a:latin typeface="Verdana"/>
                <a:cs typeface="Verdana"/>
              </a:rPr>
              <a:t>j</a:t>
            </a:r>
            <a:r>
              <a:rPr sz="1700" dirty="0" err="1">
                <a:solidFill>
                  <a:srgbClr val="404040"/>
                </a:solidFill>
                <a:latin typeface="Verdana"/>
                <a:cs typeface="Verdana"/>
              </a:rPr>
              <a:t>ung</a:t>
            </a:r>
            <a:r>
              <a:rPr sz="1700" spc="45" dirty="0" err="1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50" dirty="0" err="1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endParaRPr sz="17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  <a:tabLst>
                <a:tab pos="354965" algn="l"/>
              </a:tabLst>
            </a:pPr>
            <a:r>
              <a:rPr sz="1700" spc="-18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145" dirty="0" err="1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700" spc="-40" dirty="0" err="1">
                <a:solidFill>
                  <a:srgbClr val="404040"/>
                </a:solidFill>
                <a:latin typeface="Verdana"/>
                <a:cs typeface="Verdana"/>
              </a:rPr>
              <a:t>elaku</a:t>
            </a:r>
            <a:r>
              <a:rPr sz="1700" spc="-55" dirty="0" err="1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700" spc="45" dirty="0" err="1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50" dirty="0" err="1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30" dirty="0" err="1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95" dirty="0" err="1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700" spc="85" dirty="0" err="1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spc="-50" dirty="0" err="1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-110" dirty="0" err="1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130" dirty="0" err="1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-95" dirty="0" err="1">
                <a:solidFill>
                  <a:srgbClr val="404040"/>
                </a:solidFill>
                <a:latin typeface="Verdana"/>
                <a:cs typeface="Verdana"/>
              </a:rPr>
              <a:t>fikasi</a:t>
            </a:r>
            <a:r>
              <a:rPr lang="en-US" sz="1700" spc="-95" dirty="0">
                <a:solidFill>
                  <a:srgbClr val="404040"/>
                </a:solidFill>
                <a:latin typeface="Verdana"/>
                <a:cs typeface="Verdana"/>
              </a:rPr>
              <a:t> dan </a:t>
            </a:r>
            <a:r>
              <a:rPr lang="en-US" sz="1700" spc="-95" dirty="0" err="1">
                <a:solidFill>
                  <a:srgbClr val="404040"/>
                </a:solidFill>
                <a:latin typeface="Verdana"/>
                <a:cs typeface="Verdana"/>
              </a:rPr>
              <a:t>intervensi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4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700" spc="25" dirty="0">
                <a:solidFill>
                  <a:srgbClr val="404040"/>
                </a:solidFill>
                <a:latin typeface="Verdana"/>
                <a:cs typeface="Verdana"/>
              </a:rPr>
              <a:t>ng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45" dirty="0">
                <a:solidFill>
                  <a:srgbClr val="404040"/>
                </a:solidFill>
                <a:latin typeface="Verdana"/>
                <a:cs typeface="Verdana"/>
              </a:rPr>
              <a:t>rumah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35" dirty="0">
                <a:solidFill>
                  <a:srgbClr val="404040"/>
                </a:solidFill>
                <a:latin typeface="Verdana"/>
                <a:cs typeface="Verdana"/>
              </a:rPr>
              <a:t>pas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25" dirty="0">
                <a:solidFill>
                  <a:srgbClr val="404040"/>
                </a:solidFill>
                <a:latin typeface="Verdana"/>
                <a:cs typeface="Verdana"/>
              </a:rPr>
              <a:t>en</a:t>
            </a:r>
            <a:endParaRPr sz="17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  <a:tabLst>
                <a:tab pos="354965" algn="l"/>
              </a:tabLst>
            </a:pPr>
            <a:r>
              <a:rPr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lang="en-US" sz="1700" spc="-95" dirty="0" err="1">
                <a:solidFill>
                  <a:srgbClr val="404040"/>
                </a:solidFill>
                <a:latin typeface="Verdana"/>
                <a:cs typeface="Microsoft Sans Serif"/>
              </a:rPr>
              <a:t>Memberikan</a:t>
            </a:r>
            <a:r>
              <a:rPr lang="en-US" sz="1700" spc="-95" dirty="0">
                <a:solidFill>
                  <a:srgbClr val="404040"/>
                </a:solidFill>
                <a:latin typeface="Verdana"/>
                <a:cs typeface="Microsoft Sans Serif"/>
              </a:rPr>
              <a:t> </a:t>
            </a:r>
            <a:r>
              <a:rPr lang="en-US" sz="1700" spc="-95" dirty="0" err="1">
                <a:solidFill>
                  <a:srgbClr val="404040"/>
                </a:solidFill>
                <a:latin typeface="Verdana"/>
                <a:cs typeface="Microsoft Sans Serif"/>
              </a:rPr>
              <a:t>edukasi</a:t>
            </a:r>
            <a:r>
              <a:rPr lang="en-US" sz="1700" spc="-95" dirty="0">
                <a:solidFill>
                  <a:srgbClr val="404040"/>
                </a:solidFill>
                <a:latin typeface="Verdana"/>
                <a:cs typeface="Microsoft Sans Serif"/>
              </a:rPr>
              <a:t> </a:t>
            </a:r>
            <a:r>
              <a:rPr lang="en-US" sz="1700" spc="-95" dirty="0" err="1">
                <a:solidFill>
                  <a:srgbClr val="404040"/>
                </a:solidFill>
                <a:latin typeface="Verdana"/>
                <a:cs typeface="Microsoft Sans Serif"/>
              </a:rPr>
              <a:t>kepada</a:t>
            </a:r>
            <a:r>
              <a:rPr lang="en-US" sz="1700" spc="-95" dirty="0">
                <a:solidFill>
                  <a:srgbClr val="404040"/>
                </a:solidFill>
                <a:latin typeface="Verdana"/>
                <a:cs typeface="Microsoft Sans Serif"/>
              </a:rPr>
              <a:t> </a:t>
            </a:r>
            <a:r>
              <a:rPr lang="en-US" sz="1700" spc="-95" dirty="0" err="1">
                <a:solidFill>
                  <a:srgbClr val="404040"/>
                </a:solidFill>
                <a:latin typeface="Verdana"/>
                <a:cs typeface="Microsoft Sans Serif"/>
              </a:rPr>
              <a:t>pasien</a:t>
            </a:r>
            <a:r>
              <a:rPr lang="en-US" sz="1700" spc="-95" dirty="0">
                <a:solidFill>
                  <a:srgbClr val="404040"/>
                </a:solidFill>
                <a:latin typeface="Verdana"/>
                <a:cs typeface="Microsoft Sans Serif"/>
              </a:rPr>
              <a:t> dan </a:t>
            </a:r>
            <a:r>
              <a:rPr lang="en-US" sz="1700" spc="-95" dirty="0" err="1">
                <a:solidFill>
                  <a:srgbClr val="404040"/>
                </a:solidFill>
                <a:latin typeface="Verdana"/>
                <a:cs typeface="Microsoft Sans Serif"/>
              </a:rPr>
              <a:t>keluarga</a:t>
            </a:r>
            <a:r>
              <a:rPr lang="en-US" sz="1700" spc="-95" dirty="0">
                <a:solidFill>
                  <a:srgbClr val="404040"/>
                </a:solidFill>
                <a:latin typeface="Verdana"/>
                <a:cs typeface="Microsoft Sans Serif"/>
              </a:rPr>
              <a:t> </a:t>
            </a:r>
            <a:r>
              <a:rPr lang="en-US" sz="1700" spc="-95" dirty="0" err="1">
                <a:solidFill>
                  <a:srgbClr val="404040"/>
                </a:solidFill>
                <a:latin typeface="Verdana"/>
                <a:cs typeface="Microsoft Sans Serif"/>
              </a:rPr>
              <a:t>pasien</a:t>
            </a:r>
            <a:endParaRPr sz="17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-45" dirty="0">
                <a:solidFill>
                  <a:srgbClr val="404040"/>
                </a:solidFill>
                <a:latin typeface="Verdana"/>
                <a:cs typeface="Verdana"/>
              </a:rPr>
              <a:t>Diberikan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45" dirty="0">
                <a:solidFill>
                  <a:srgbClr val="404040"/>
                </a:solidFill>
                <a:latin typeface="Verdana"/>
                <a:cs typeface="Verdana"/>
              </a:rPr>
              <a:t>saran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65" dirty="0">
                <a:solidFill>
                  <a:srgbClr val="404040"/>
                </a:solidFill>
                <a:latin typeface="Verdana"/>
                <a:cs typeface="Verdana"/>
              </a:rPr>
              <a:t>dan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35" dirty="0">
                <a:solidFill>
                  <a:srgbClr val="404040"/>
                </a:solidFill>
                <a:latin typeface="Verdana"/>
                <a:cs typeface="Verdana"/>
              </a:rPr>
              <a:t>masukan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65" dirty="0">
                <a:solidFill>
                  <a:srgbClr val="404040"/>
                </a:solidFill>
                <a:latin typeface="Verdana"/>
                <a:cs typeface="Verdana"/>
              </a:rPr>
              <a:t>kepada</a:t>
            </a:r>
            <a:r>
              <a:rPr sz="17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pasien</a:t>
            </a:r>
            <a:endParaRPr sz="17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  <a:tabLst>
                <a:tab pos="354965" algn="l"/>
              </a:tabLst>
            </a:pPr>
            <a:r>
              <a:rPr sz="1700" spc="-18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Pan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50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perk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mbanga</a:t>
            </a:r>
            <a:r>
              <a:rPr sz="1700" spc="5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35" dirty="0">
                <a:solidFill>
                  <a:srgbClr val="404040"/>
                </a:solidFill>
                <a:latin typeface="Verdana"/>
                <a:cs typeface="Verdana"/>
              </a:rPr>
              <a:t>pas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25" dirty="0">
                <a:solidFill>
                  <a:srgbClr val="404040"/>
                </a:solidFill>
                <a:latin typeface="Verdana"/>
                <a:cs typeface="Verdana"/>
              </a:rPr>
              <a:t>en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10" dirty="0" err="1">
                <a:solidFill>
                  <a:srgbClr val="404040"/>
                </a:solidFill>
                <a:latin typeface="Verdana"/>
                <a:cs typeface="Verdana"/>
              </a:rPr>
              <a:t>se</a:t>
            </a:r>
            <a:r>
              <a:rPr sz="1700" spc="-45" dirty="0" err="1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700" spc="75" dirty="0" err="1">
                <a:solidFill>
                  <a:srgbClr val="404040"/>
                </a:solidFill>
                <a:latin typeface="Verdana"/>
                <a:cs typeface="Verdana"/>
              </a:rPr>
              <a:t>am</a:t>
            </a:r>
            <a:r>
              <a:rPr sz="1700" spc="60" dirty="0" err="1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lang="en-US" sz="1700" spc="55" dirty="0" err="1">
                <a:solidFill>
                  <a:srgbClr val="404040"/>
                </a:solidFill>
                <a:latin typeface="Verdana"/>
                <a:cs typeface="Verdana"/>
              </a:rPr>
              <a:t>intervensi</a:t>
            </a:r>
            <a:endParaRPr sz="17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800" spc="35" dirty="0">
                <a:solidFill>
                  <a:srgbClr val="0E5E7B"/>
                </a:solidFill>
                <a:latin typeface="Verdana"/>
                <a:cs typeface="Verdana"/>
              </a:rPr>
              <a:t>D</a:t>
            </a:r>
            <a:r>
              <a:rPr sz="2800" spc="25" dirty="0">
                <a:solidFill>
                  <a:srgbClr val="0E5E7B"/>
                </a:solidFill>
                <a:latin typeface="Verdana"/>
                <a:cs typeface="Verdana"/>
              </a:rPr>
              <a:t>A</a:t>
            </a:r>
            <a:r>
              <a:rPr sz="2800" spc="-225" dirty="0">
                <a:solidFill>
                  <a:srgbClr val="0E5E7B"/>
                </a:solidFill>
                <a:latin typeface="Verdana"/>
                <a:cs typeface="Verdana"/>
              </a:rPr>
              <a:t>FTAR</a:t>
            </a:r>
            <a:r>
              <a:rPr sz="2800" spc="-175" dirty="0">
                <a:solidFill>
                  <a:srgbClr val="0E5E7B"/>
                </a:solidFill>
                <a:latin typeface="Verdana"/>
                <a:cs typeface="Verdana"/>
              </a:rPr>
              <a:t> </a:t>
            </a:r>
            <a:r>
              <a:rPr sz="2800" spc="-185" dirty="0">
                <a:solidFill>
                  <a:srgbClr val="0E5E7B"/>
                </a:solidFill>
                <a:latin typeface="Verdana"/>
                <a:cs typeface="Verdana"/>
              </a:rPr>
              <a:t>PUSTAKA</a:t>
            </a:r>
            <a:endParaRPr sz="2800" dirty="0">
              <a:latin typeface="Verdana"/>
              <a:cs typeface="Verdana"/>
            </a:endParaRPr>
          </a:p>
          <a:p>
            <a:pPr marL="1143000" lvl="2" indent="-228600" algn="just">
              <a:buSzPts val="1200"/>
              <a:buFont typeface="Arial MT"/>
              <a:buAutoNum type="arabicPeriod"/>
            </a:pPr>
            <a:r>
              <a:rPr lang="id-ID" sz="1800" dirty="0">
                <a:effectLst/>
                <a:latin typeface="Arial" panose="020B0604020202020204" pitchFamily="34" charset="0"/>
                <a:ea typeface="Arial MT"/>
                <a:cs typeface="Arial MT"/>
              </a:rPr>
              <a:t>Peraturan Menteri Kesehatan Republik Indonesia Nomor 43 Tahun 2019 tentang Pusat Kesehatan Masyarakat;</a:t>
            </a:r>
            <a:endParaRPr lang="en-ID" sz="1800" dirty="0">
              <a:effectLst/>
              <a:latin typeface="Arial MT"/>
              <a:ea typeface="Arial MT"/>
              <a:cs typeface="Arial MT"/>
            </a:endParaRPr>
          </a:p>
          <a:p>
            <a:pPr marL="1143000" lvl="2" indent="-228600" algn="just">
              <a:buSzPts val="1200"/>
              <a:buFont typeface="Arial MT"/>
              <a:buAutoNum type="arabicPeriod"/>
            </a:pPr>
            <a:r>
              <a:rPr lang="id-ID" sz="1800" dirty="0">
                <a:effectLst/>
                <a:latin typeface="Arial" panose="020B0604020202020204" pitchFamily="34" charset="0"/>
                <a:ea typeface="Arial MT"/>
                <a:cs typeface="Arial MT"/>
              </a:rPr>
              <a:t>Keputusan Menteri Kesehatan RI Nomor 279 tahun 2006 Tentang Pedoman Pelayanan Keperawatan Kesehatan di Puskesmas;</a:t>
            </a:r>
            <a:endParaRPr lang="en-ID" sz="1800" dirty="0">
              <a:effectLst/>
              <a:latin typeface="Arial MT"/>
              <a:ea typeface="Arial MT"/>
              <a:cs typeface="Arial MT"/>
            </a:endParaRPr>
          </a:p>
          <a:p>
            <a:pPr marL="1143000" lvl="2" indent="-228600" algn="just">
              <a:buSzPts val="1200"/>
              <a:buFont typeface="Arial MT"/>
              <a:buAutoNum type="arabicPeriod"/>
            </a:pPr>
            <a:r>
              <a:rPr lang="en-US" sz="1800" dirty="0">
                <a:effectLst/>
                <a:latin typeface="Arial" panose="020B0604020202020204" pitchFamily="34" charset="0"/>
                <a:ea typeface="Arial MT"/>
                <a:cs typeface="Arial MT"/>
              </a:rPr>
              <a:t>Garrizon.1995. Dasar-</a:t>
            </a:r>
            <a:r>
              <a:rPr lang="en-US" sz="1800" dirty="0" err="1">
                <a:effectLst/>
                <a:latin typeface="Arial" panose="020B0604020202020204" pitchFamily="34" charset="0"/>
                <a:ea typeface="Arial MT"/>
                <a:cs typeface="Arial MT"/>
              </a:rPr>
              <a:t>dasar</a:t>
            </a:r>
            <a:r>
              <a:rPr lang="en-US" sz="1800" dirty="0"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 MT"/>
                <a:cs typeface="Arial MT"/>
              </a:rPr>
              <a:t>Terapi</a:t>
            </a:r>
            <a:r>
              <a:rPr lang="en-US" sz="1800" dirty="0">
                <a:effectLst/>
                <a:latin typeface="Arial" panose="020B0604020202020204" pitchFamily="34" charset="0"/>
                <a:ea typeface="Arial MT"/>
                <a:cs typeface="Arial MT"/>
              </a:rPr>
              <a:t> dan </a:t>
            </a:r>
            <a:r>
              <a:rPr lang="en-US" sz="1800" dirty="0" err="1">
                <a:effectLst/>
                <a:latin typeface="Arial" panose="020B0604020202020204" pitchFamily="34" charset="0"/>
                <a:ea typeface="Arial MT"/>
                <a:cs typeface="Arial MT"/>
              </a:rPr>
              <a:t>Rehabiliasi</a:t>
            </a:r>
            <a:r>
              <a:rPr lang="en-US" sz="1800" dirty="0"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 MT"/>
                <a:cs typeface="Arial MT"/>
              </a:rPr>
              <a:t>Medik</a:t>
            </a:r>
            <a:r>
              <a:rPr lang="en-US" sz="1800" dirty="0">
                <a:effectLst/>
                <a:latin typeface="Arial" panose="020B0604020202020204" pitchFamily="34" charset="0"/>
                <a:ea typeface="Arial MT"/>
                <a:cs typeface="Arial MT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 MT"/>
                <a:cs typeface="Arial MT"/>
              </a:rPr>
              <a:t>Jakarta:Hipokrates</a:t>
            </a:r>
            <a:endParaRPr lang="en-ID" sz="1800" dirty="0">
              <a:effectLst/>
              <a:latin typeface="Arial MT"/>
              <a:ea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279</TotalTime>
  <Words>849</Words>
  <Application>Microsoft Office PowerPoint</Application>
  <PresentationFormat>Widescreen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MT</vt:lpstr>
      <vt:lpstr>Calibri</vt:lpstr>
      <vt:lpstr>Microsoft Sans Serif</vt:lpstr>
      <vt:lpstr>Tahoma</vt:lpstr>
      <vt:lpstr>Times New Roman</vt:lpstr>
      <vt:lpstr>Verdana</vt:lpstr>
      <vt:lpstr>Office Theme</vt:lpstr>
      <vt:lpstr>PEDOMAN TEKNIS</vt:lpstr>
      <vt:lpstr>DAFTAR ISI</vt:lpstr>
      <vt:lpstr>LATAR BELAKANG</vt:lpstr>
      <vt:lpstr>METODE DAN STRATEGI PEMECAHAN  MASALAH</vt:lpstr>
      <vt:lpstr>Tahapan Inovasi</vt:lpstr>
      <vt:lpstr>PowerPoint Presentation</vt:lpstr>
      <vt:lpstr>Manfaat Inovasi</vt:lpstr>
      <vt:lpstr>CARA KERJA</vt:lpstr>
      <vt:lpstr>TATA LAKSANA PENCOK WALUH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PEDOMAN TEKNIS</dc:title>
  <dc:creator>user</dc:creator>
  <cp:lastModifiedBy>riswan ansyari</cp:lastModifiedBy>
  <cp:revision>4</cp:revision>
  <dcterms:created xsi:type="dcterms:W3CDTF">2024-02-21T03:47:31Z</dcterms:created>
  <dcterms:modified xsi:type="dcterms:W3CDTF">2024-02-22T13:23:46Z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2023-06-08T00:00:00Z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2024-02-21T00:00:00Z</vt:filetime>
  </property>
</Properties>
</file>